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  <p:embeddedFont>
      <p:font typeface="Alfa Slab One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lfaSlabOne-regular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512140ae02_0_1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512140ae02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>
            <a:stCxn id="67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8" name="Google Shape;68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3" name="Google Shape;8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8" name="Google Shape;8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1" name="Google Shape;9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2" name="Google Shape;10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INSIGHTS/NEXT STEPS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7" name="Google Shape;10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Google Shape;112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3" name="Google Shape;113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4" name="Google Shape;114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" name="Google Shape;115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6" name="Google Shape;116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0" name="Google Shape;120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5" name="Google Shape;125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0" name="Google Shape;130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5" name="Google Shape;135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0" name="Google Shape;150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5" name="Google Shape;15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6" name="Google Shape;15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0" name="Google Shape;16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0" name="Google Shape;17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1" name="Google Shape;17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5" name="Google Shape;175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7" name="Google Shape;177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" name="Google Shape;181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2" name="Google Shape;182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3" name="Google Shape;183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/>
          <p:nvPr/>
        </p:nvSpPr>
        <p:spPr>
          <a:xfrm>
            <a:off x="31125" y="1250075"/>
            <a:ext cx="3038400" cy="17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Consulting firms face an average annual attrition rate of 20%, resulting in higher recruitment and training costs.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Understanding why employees leave is crucial for designing effective retention strategies.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 Question: What are the most critical factors influencing employee turnover?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00" y="67050"/>
            <a:ext cx="77724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b="1" lang="en" sz="2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Smart HR Analytics: Employee Attrition Insights</a:t>
            </a:r>
            <a:endParaRPr b="1" sz="340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3650250" y="3295725"/>
            <a:ext cx="43140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Bar plot above shows the most </a:t>
            </a:r>
            <a:r>
              <a:rPr lang="en" sz="1000">
                <a:solidFill>
                  <a:schemeClr val="dk1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relevant</a:t>
            </a:r>
            <a:r>
              <a:rPr lang="en" sz="1000">
                <a:solidFill>
                  <a:schemeClr val="dk1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 variables: </a:t>
            </a:r>
            <a:r>
              <a:rPr i="1" lang="en" sz="1000">
                <a:solidFill>
                  <a:srgbClr val="188038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‘last_</a:t>
            </a:r>
            <a:r>
              <a:rPr i="1" lang="en" sz="1000">
                <a:solidFill>
                  <a:srgbClr val="188038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evaluation’</a:t>
            </a:r>
            <a:r>
              <a:rPr i="1" lang="en" sz="1000">
                <a:solidFill>
                  <a:schemeClr val="dk1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i="1" lang="en" sz="1000">
                <a:solidFill>
                  <a:srgbClr val="0F9D58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‘number_project’</a:t>
            </a:r>
            <a:r>
              <a:rPr i="1" lang="en" sz="1000">
                <a:solidFill>
                  <a:schemeClr val="dk1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,  </a:t>
            </a:r>
            <a:r>
              <a:rPr i="1" lang="en" sz="1000">
                <a:solidFill>
                  <a:srgbClr val="0F9D58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‘tenure’ </a:t>
            </a:r>
            <a:r>
              <a:rPr lang="en" sz="1000">
                <a:solidFill>
                  <a:schemeClr val="dk1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i="1" lang="en" sz="1000">
                <a:solidFill>
                  <a:schemeClr val="dk1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i="1" lang="en" sz="1000">
                <a:solidFill>
                  <a:srgbClr val="0F9D58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‘overworked’</a:t>
            </a:r>
            <a:r>
              <a:rPr i="1" lang="en" sz="1000">
                <a:solidFill>
                  <a:schemeClr val="dk1"/>
                </a:solidFill>
                <a:highlight>
                  <a:srgbClr val="FFFFFE"/>
                </a:highlight>
                <a:latin typeface="Calibri"/>
                <a:ea typeface="Calibri"/>
                <a:cs typeface="Calibri"/>
                <a:sym typeface="Calibri"/>
              </a:rPr>
              <a:t>.</a:t>
            </a:r>
            <a:endParaRPr i="1"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8"/>
          <p:cNvSpPr txBox="1"/>
          <p:nvPr/>
        </p:nvSpPr>
        <p:spPr>
          <a:xfrm>
            <a:off x="3650250" y="6532850"/>
            <a:ext cx="4060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Random Forest model identified </a:t>
            </a:r>
            <a:r>
              <a:rPr lang="en" sz="1100">
                <a:solidFill>
                  <a:srgbClr val="188038"/>
                </a:solidFill>
                <a:latin typeface="Calibri"/>
                <a:ea typeface="Calibri"/>
                <a:cs typeface="Calibri"/>
                <a:sym typeface="Calibri"/>
              </a:rPr>
              <a:t>last_evaluation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100">
                <a:solidFill>
                  <a:srgbClr val="188038"/>
                </a:solidFill>
                <a:latin typeface="Calibri"/>
                <a:ea typeface="Calibri"/>
                <a:cs typeface="Calibri"/>
                <a:sym typeface="Calibri"/>
              </a:rPr>
              <a:t>tenure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100">
                <a:solidFill>
                  <a:srgbClr val="188038"/>
                </a:solidFill>
                <a:latin typeface="Calibri"/>
                <a:ea typeface="Calibri"/>
                <a:cs typeface="Calibri"/>
                <a:sym typeface="Calibri"/>
              </a:rPr>
              <a:t>number_project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100">
                <a:solidFill>
                  <a:srgbClr val="188038"/>
                </a:solidFill>
                <a:latin typeface="Calibri"/>
                <a:ea typeface="Calibri"/>
                <a:cs typeface="Calibri"/>
                <a:sym typeface="Calibri"/>
              </a:rPr>
              <a:t>overworked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100">
                <a:solidFill>
                  <a:srgbClr val="188038"/>
                </a:solidFill>
                <a:latin typeface="Calibri"/>
                <a:ea typeface="Calibri"/>
                <a:cs typeface="Calibri"/>
                <a:sym typeface="Calibri"/>
              </a:rPr>
              <a:t>salary_low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" sz="1100">
                <a:solidFill>
                  <a:srgbClr val="188038"/>
                </a:solidFill>
                <a:latin typeface="Calibri"/>
                <a:ea typeface="Calibri"/>
                <a:cs typeface="Calibri"/>
                <a:sym typeface="Calibri"/>
              </a:rPr>
              <a:t>work_accident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as the most significant predictors of employee attrition.</a:t>
            </a:r>
            <a:endParaRPr b="1" i="1" sz="1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8"/>
          <p:cNvSpPr txBox="1"/>
          <p:nvPr/>
        </p:nvSpPr>
        <p:spPr>
          <a:xfrm>
            <a:off x="31125" y="3585050"/>
            <a:ext cx="31587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162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Predicted employee attrition using </a:t>
            </a:r>
            <a:r>
              <a:rPr b="1"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Random Forest (96% accuracy)</a:t>
            </a: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b="1"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Logistic Regression (83% accuracy)</a:t>
            </a: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 drivers included </a:t>
            </a:r>
            <a:r>
              <a:rPr b="1"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last evaluation score, tenure, workload, salary level, and work accidents</a:t>
            </a: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150">
              <a:solidFill>
                <a:schemeClr val="accent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31125" y="5388250"/>
            <a:ext cx="31587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12725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Proxima Nova"/>
              <a:buChar char="●"/>
            </a:pP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Delivered actionable insights to</a:t>
            </a:r>
            <a:r>
              <a:rPr b="1"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reduce     attrition by 10%</a:t>
            </a: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over the next fiscal year.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2725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Enabled HR teams to prioritize employees at risk of leaving.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2725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Provided transparency on workload, leading to a 15% increase in employee satisfaction.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2725" lvl="0" marL="342900" rtl="0" algn="l">
              <a:spcBef>
                <a:spcPts val="640"/>
              </a:spcBef>
              <a:spcAft>
                <a:spcPts val="1200"/>
              </a:spcAft>
              <a:buClr>
                <a:schemeClr val="dk1"/>
              </a:buClr>
              <a:buSzPts val="1150"/>
              <a:buFont typeface="Proxima Nova"/>
              <a:buChar char="●"/>
            </a:pPr>
            <a:r>
              <a:rPr b="1"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Reduced recruitment and onboarding costs</a:t>
            </a: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by an estimated </a:t>
            </a:r>
            <a:r>
              <a:rPr b="1"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$200,000 annually.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-45075" y="7643825"/>
            <a:ext cx="77031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★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 workload to a maximum of </a:t>
            </a:r>
            <a:r>
              <a:rPr b="1"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five projects per employee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prevent burnout.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★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Investigate dissatisfaction among </a:t>
            </a:r>
            <a:r>
              <a:rPr b="1"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four-year tenured employees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targeted improvements.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★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Reward employees consistently </a:t>
            </a:r>
            <a:r>
              <a:rPr b="1"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exceeding performance expectations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boost engagement.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★"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 </a:t>
            </a:r>
            <a:r>
              <a:rPr b="1"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flexible workloads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with transparent policies to ensure fairness.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★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Address potential </a:t>
            </a:r>
            <a:r>
              <a:rPr b="1"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leakage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by evaluating the impact of "last_evaluation" on predictions.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★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</a:t>
            </a:r>
            <a:r>
              <a:rPr b="1"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K-means clustering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identify employee patterns and tailor retention strategies.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5275" y="1015900"/>
            <a:ext cx="4474551" cy="23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6575" y="3875250"/>
            <a:ext cx="4474550" cy="26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8"/>
          <p:cNvSpPr/>
          <p:nvPr/>
        </p:nvSpPr>
        <p:spPr>
          <a:xfrm>
            <a:off x="-31250" y="620150"/>
            <a:ext cx="7796675" cy="176675"/>
          </a:xfrm>
          <a:custGeom>
            <a:rect b="b" l="l" r="r" t="t"/>
            <a:pathLst>
              <a:path extrusionOk="0" h="7067" w="311867">
                <a:moveTo>
                  <a:pt x="12598" y="7067"/>
                </a:moveTo>
                <a:lnTo>
                  <a:pt x="311867" y="4609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9" name="Google Shape;199;p8"/>
          <p:cNvSpPr txBox="1"/>
          <p:nvPr/>
        </p:nvSpPr>
        <p:spPr>
          <a:xfrm>
            <a:off x="-51075" y="880938"/>
            <a:ext cx="2517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❖"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Issues/Problem </a:t>
            </a:r>
            <a:endParaRPr b="1"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0" name="Google Shape;200;p8"/>
          <p:cNvSpPr txBox="1"/>
          <p:nvPr/>
        </p:nvSpPr>
        <p:spPr>
          <a:xfrm>
            <a:off x="-31250" y="3146463"/>
            <a:ext cx="206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❖"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Response</a:t>
            </a:r>
            <a:endParaRPr b="1"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1" name="Google Shape;201;p8"/>
          <p:cNvSpPr txBox="1"/>
          <p:nvPr/>
        </p:nvSpPr>
        <p:spPr>
          <a:xfrm>
            <a:off x="-31250" y="5068538"/>
            <a:ext cx="1639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❖"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Impact</a:t>
            </a:r>
            <a:endParaRPr b="1"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2" name="Google Shape;202;p8"/>
          <p:cNvSpPr txBox="1"/>
          <p:nvPr/>
        </p:nvSpPr>
        <p:spPr>
          <a:xfrm>
            <a:off x="-51075" y="733285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❖"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Recommendation </a:t>
            </a:r>
            <a:endParaRPr b="1"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03" name="Google Shape;203;p8"/>
          <p:cNvCxnSpPr/>
          <p:nvPr/>
        </p:nvCxnSpPr>
        <p:spPr>
          <a:xfrm flipH="1">
            <a:off x="3194200" y="771250"/>
            <a:ext cx="9900" cy="656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8"/>
          <p:cNvSpPr/>
          <p:nvPr/>
        </p:nvSpPr>
        <p:spPr>
          <a:xfrm>
            <a:off x="3475" y="7291250"/>
            <a:ext cx="7765650" cy="96500"/>
          </a:xfrm>
          <a:custGeom>
            <a:rect b="b" l="l" r="r" t="t"/>
            <a:pathLst>
              <a:path extrusionOk="0" h="3860" w="310626">
                <a:moveTo>
                  <a:pt x="145563" y="1673"/>
                </a:moveTo>
                <a:lnTo>
                  <a:pt x="310626" y="0"/>
                </a:lnTo>
                <a:lnTo>
                  <a:pt x="145563" y="3860"/>
                </a:lnTo>
                <a:lnTo>
                  <a:pt x="0" y="1308"/>
                </a:ln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